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1" r:id="rId2"/>
    <p:sldId id="256" r:id="rId3"/>
    <p:sldId id="2626" r:id="rId4"/>
    <p:sldId id="257" r:id="rId5"/>
    <p:sldId id="258" r:id="rId6"/>
    <p:sldId id="259" r:id="rId7"/>
    <p:sldId id="2624" r:id="rId8"/>
    <p:sldId id="260" r:id="rId9"/>
    <p:sldId id="2623" r:id="rId10"/>
    <p:sldId id="261" r:id="rId11"/>
    <p:sldId id="263" r:id="rId12"/>
    <p:sldId id="2610" r:id="rId13"/>
  </p:sldIdLst>
  <p:sldSz cx="14630400" cy="8229600"/>
  <p:notesSz cx="8229600" cy="14630400"/>
  <p:embeddedFontLst>
    <p:embeddedFont>
      <p:font typeface="Cambria Math" panose="02040503050406030204" pitchFamily="18" charset="0"/>
      <p:regular r:id="rId15"/>
    </p:embeddedFont>
    <p:embeddedFont>
      <p:font typeface="Inter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6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80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959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20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DEB57-84CC-830E-E18C-1DE56AC3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1B906-805E-FC90-96AD-FC394F0D5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B8D27-A874-0AEA-3B48-03437ADD0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8DD37-5455-9927-B31E-F6FD29731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4630400" cy="82296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689443" y="3749040"/>
            <a:ext cx="2505214" cy="392483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731520"/>
            <a:ext cx="9372600" cy="676656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571" y="2286000"/>
            <a:ext cx="7037258" cy="2730286"/>
          </a:xfrm>
        </p:spPr>
        <p:txBody>
          <a:bodyPr anchor="t">
            <a:normAutofit/>
          </a:bodyPr>
          <a:lstStyle>
            <a:lvl1pPr algn="ctr">
              <a:defRPr lang="en-US" sz="6000" kern="1200" cap="all" spc="12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1649" y="5157215"/>
            <a:ext cx="4887103" cy="1755648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2160"/>
            </a:lvl4pPr>
            <a:lvl5pPr marL="2194560" indent="0" algn="ctr">
              <a:buNone/>
              <a:defRPr sz="2160"/>
            </a:lvl5pPr>
            <a:lvl6pPr marL="2743200" indent="0" algn="ctr">
              <a:buNone/>
              <a:defRPr sz="2160"/>
            </a:lvl6pPr>
            <a:lvl7pPr marL="3291840" indent="0" algn="ctr">
              <a:buNone/>
              <a:defRPr sz="2160"/>
            </a:lvl7pPr>
            <a:lvl8pPr marL="3840480" indent="0" algn="ctr">
              <a:buNone/>
              <a:defRPr sz="2160"/>
            </a:lvl8pPr>
            <a:lvl9pPr marL="4389120" indent="0" algn="ctr">
              <a:buNone/>
              <a:defRPr sz="21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8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4630400" cy="135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38" y="4482747"/>
            <a:ext cx="6016752" cy="289070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800" b="0">
                <a:latin typeface="+mj-lt"/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35572"/>
            <a:ext cx="14630399" cy="393410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800" y="2377439"/>
            <a:ext cx="5267450" cy="4996007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107424" y="2743200"/>
            <a:ext cx="4425696" cy="429768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40">
                <a:solidFill>
                  <a:schemeClr val="accent2"/>
                </a:solidFill>
              </a:defRPr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8733" y="4461511"/>
            <a:ext cx="1097280" cy="111633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546" y="7607808"/>
            <a:ext cx="362737" cy="43891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157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2125186" y="4304764"/>
            <a:ext cx="2505214" cy="392483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0"/>
            <a:ext cx="13944600" cy="790956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20" y="3215031"/>
            <a:ext cx="11955780" cy="1799539"/>
          </a:xfrm>
          <a:noFill/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3215031"/>
            <a:ext cx="640080" cy="1799539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37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67400" y="731520"/>
            <a:ext cx="9372600" cy="6766560"/>
          </a:xfrm>
        </p:spPr>
        <p:txBody>
          <a:bodyPr/>
          <a:lstStyle/>
          <a:p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ДӘРІС 8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178" y="2300198"/>
            <a:ext cx="7428872" cy="2730286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kk-K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ТАҚЫРЫБЫ:</a:t>
            </a:r>
            <a:r>
              <a:rPr lang="kk-KZ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саласындағы зерттеулердің негізгі бағыттары</a:t>
            </a:r>
            <a:br>
              <a:rPr lang="kk-K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3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30874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490989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3ECF7-95AB-9FEF-F6D0-B66E27149345}"/>
              </a:ext>
            </a:extLst>
          </p:cNvPr>
          <p:cNvSpPr txBox="1"/>
          <p:nvPr/>
        </p:nvSpPr>
        <p:spPr>
          <a:xfrm>
            <a:off x="1588168" y="1094874"/>
            <a:ext cx="93846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err="1"/>
              <a:t>Педагогикалық</a:t>
            </a:r>
            <a:r>
              <a:rPr lang="ru-RU" sz="3200" dirty="0"/>
              <a:t> </a:t>
            </a:r>
            <a:r>
              <a:rPr lang="ru-RU" sz="3200" dirty="0" err="1"/>
              <a:t>үдерісте</a:t>
            </a:r>
            <a:r>
              <a:rPr lang="ru-RU" sz="3200" dirty="0"/>
              <a:t> диагностика </a:t>
            </a:r>
            <a:r>
              <a:rPr lang="ru-RU" sz="3200" dirty="0" err="1"/>
              <a:t>келесі</a:t>
            </a:r>
            <a:r>
              <a:rPr lang="ru-RU" sz="3200" dirty="0"/>
              <a:t> </a:t>
            </a:r>
            <a:r>
              <a:rPr lang="ru-RU" sz="3200" dirty="0" err="1"/>
              <a:t>функцияларды</a:t>
            </a:r>
            <a:r>
              <a:rPr lang="ru-RU" sz="3200" dirty="0"/>
              <a:t> </a:t>
            </a:r>
            <a:r>
              <a:rPr lang="ru-RU" sz="3200" dirty="0" err="1"/>
              <a:t>орындайды</a:t>
            </a:r>
            <a:r>
              <a:rPr lang="ru-RU" sz="3200" dirty="0"/>
              <a:t>:</a:t>
            </a:r>
          </a:p>
          <a:p>
            <a:pPr>
              <a:buNone/>
            </a:pPr>
            <a:r>
              <a:rPr lang="ru-RU" sz="3200" dirty="0"/>
              <a:t>1 </a:t>
            </a:r>
            <a:r>
              <a:rPr lang="ru-RU" sz="3200" dirty="0" err="1"/>
              <a:t>Ақпараттық</a:t>
            </a:r>
            <a:endParaRPr lang="ru-RU" sz="3200" dirty="0"/>
          </a:p>
          <a:p>
            <a:pPr>
              <a:buNone/>
            </a:pPr>
            <a:r>
              <a:rPr lang="ru-RU" sz="3200" dirty="0"/>
              <a:t>2 </a:t>
            </a:r>
            <a:r>
              <a:rPr lang="ru-RU" sz="3200" dirty="0" err="1"/>
              <a:t>Болжамды</a:t>
            </a:r>
            <a:endParaRPr lang="ru-RU" sz="3200" dirty="0"/>
          </a:p>
          <a:p>
            <a:pPr>
              <a:buNone/>
            </a:pPr>
            <a:r>
              <a:rPr lang="ru-RU" sz="3200" dirty="0"/>
              <a:t>3 </a:t>
            </a:r>
            <a:r>
              <a:rPr lang="ru-RU" sz="3200" dirty="0" err="1"/>
              <a:t>Бағалау</a:t>
            </a:r>
            <a:endParaRPr lang="ru-RU" sz="3200" dirty="0"/>
          </a:p>
          <a:p>
            <a:r>
              <a:rPr lang="ru-RU" sz="3200" dirty="0"/>
              <a:t>4 </a:t>
            </a:r>
            <a:r>
              <a:rPr lang="ru-RU" sz="3200" dirty="0" err="1"/>
              <a:t>Дамытушы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30874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6280190" y="490989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1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B0F9D-C14E-BEA5-190F-E6FADEFB5E62}"/>
              </a:ext>
            </a:extLst>
          </p:cNvPr>
          <p:cNvSpPr txBox="1"/>
          <p:nvPr/>
        </p:nvSpPr>
        <p:spPr>
          <a:xfrm>
            <a:off x="5919536" y="1058779"/>
            <a:ext cx="95169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/>
              <a:t>Диагностиканың</a:t>
            </a:r>
            <a:r>
              <a:rPr lang="ru-RU" b="1" dirty="0"/>
              <a:t> </a:t>
            </a:r>
            <a:r>
              <a:rPr lang="ru-RU" b="1" dirty="0" err="1"/>
              <a:t>ақпараттық</a:t>
            </a:r>
            <a:r>
              <a:rPr lang="ru-RU" b="1" dirty="0"/>
              <a:t> </a:t>
            </a:r>
            <a:r>
              <a:rPr lang="ru-RU" b="1" dirty="0" err="1"/>
              <a:t>функциясы-бұл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- бала </a:t>
            </a:r>
            <a:r>
              <a:rPr lang="ru-RU" dirty="0" err="1"/>
              <a:t>дамуының</a:t>
            </a:r>
            <a:r>
              <a:rPr lang="ru-RU" dirty="0"/>
              <a:t> </a:t>
            </a:r>
            <a:r>
              <a:rPr lang="ru-RU" dirty="0" err="1"/>
              <a:t>салыстырмалы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педагогикалық</a:t>
            </a:r>
            <a:r>
              <a:rPr lang="ru-RU" dirty="0"/>
              <a:t> </a:t>
            </a:r>
            <a:r>
              <a:rPr lang="ru-RU" dirty="0" err="1"/>
              <a:t>қарым-қатынас</a:t>
            </a:r>
            <a:r>
              <a:rPr lang="ru-RU" dirty="0"/>
              <a:t> </a:t>
            </a:r>
            <a:r>
              <a:rPr lang="ru-RU" dirty="0" err="1"/>
              <a:t>жағдайын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оқушының</a:t>
            </a:r>
            <a:r>
              <a:rPr lang="ru-RU" dirty="0"/>
              <a:t> </a:t>
            </a:r>
            <a:r>
              <a:rPr lang="ru-RU" dirty="0" err="1"/>
              <a:t>болашақ</a:t>
            </a:r>
            <a:r>
              <a:rPr lang="ru-RU" dirty="0"/>
              <a:t> </a:t>
            </a:r>
            <a:r>
              <a:rPr lang="ru-RU" dirty="0" err="1"/>
              <a:t>сипаттамасының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параметрлерін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 err="1"/>
              <a:t>Диагностиканың</a:t>
            </a:r>
            <a:r>
              <a:rPr lang="ru-RU" b="1" dirty="0"/>
              <a:t> </a:t>
            </a:r>
            <a:r>
              <a:rPr lang="ru-RU" b="1" dirty="0" err="1"/>
              <a:t>болжамды</a:t>
            </a:r>
            <a:r>
              <a:rPr lang="ru-RU" b="1" dirty="0"/>
              <a:t> </a:t>
            </a:r>
            <a:r>
              <a:rPr lang="ru-RU" b="1" dirty="0" err="1"/>
              <a:t>функциясы-бұл</a:t>
            </a:r>
            <a:r>
              <a:rPr lang="ru-RU" b="1" dirty="0"/>
              <a:t>: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әлеуетті</a:t>
            </a:r>
            <a:r>
              <a:rPr lang="ru-RU" dirty="0"/>
              <a:t> даму </a:t>
            </a:r>
            <a:r>
              <a:rPr lang="ru-RU" dirty="0" err="1"/>
              <a:t>мҥмкіндіктерін</a:t>
            </a:r>
            <a:r>
              <a:rPr lang="ru-RU" dirty="0"/>
              <a:t> </a:t>
            </a:r>
            <a:r>
              <a:rPr lang="ru-RU" dirty="0" err="1"/>
              <a:t>анықтауға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оқушымен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іс-қимылды</a:t>
            </a:r>
            <a:r>
              <a:rPr lang="ru-RU" dirty="0"/>
              <a:t> </a:t>
            </a:r>
            <a:r>
              <a:rPr lang="ru-RU" dirty="0" err="1"/>
              <a:t>ұйымдастыру</a:t>
            </a:r>
            <a:r>
              <a:rPr lang="ru-RU" dirty="0"/>
              <a:t> </a:t>
            </a:r>
            <a:r>
              <a:rPr lang="ru-RU" dirty="0" err="1"/>
              <a:t>болжамын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 err="1"/>
              <a:t>Диагностиканың</a:t>
            </a:r>
            <a:r>
              <a:rPr lang="ru-RU" b="1" dirty="0"/>
              <a:t> </a:t>
            </a:r>
            <a:r>
              <a:rPr lang="ru-RU" b="1" dirty="0" err="1"/>
              <a:t>бағалау</a:t>
            </a:r>
            <a:r>
              <a:rPr lang="ru-RU" b="1" dirty="0"/>
              <a:t> </a:t>
            </a:r>
            <a:r>
              <a:rPr lang="ru-RU" b="1" dirty="0" err="1"/>
              <a:t>функциясы-бұл</a:t>
            </a:r>
            <a:r>
              <a:rPr lang="ru-RU" b="1" dirty="0"/>
              <a:t>: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педагогикалық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әрекеттестіктің</a:t>
            </a:r>
            <a:r>
              <a:rPr lang="ru-RU" dirty="0"/>
              <a:t> </a:t>
            </a:r>
            <a:r>
              <a:rPr lang="ru-RU" dirty="0" err="1"/>
              <a:t>нәтижелілігі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тҥсінікке</a:t>
            </a:r>
            <a:r>
              <a:rPr lang="ru-RU" dirty="0"/>
              <a:t> </a:t>
            </a:r>
            <a:r>
              <a:rPr lang="ru-RU" dirty="0" err="1"/>
              <a:t>ие</a:t>
            </a:r>
            <a:endParaRPr lang="ru-RU" dirty="0"/>
          </a:p>
          <a:p>
            <a:pPr>
              <a:buNone/>
            </a:pPr>
            <a:r>
              <a:rPr lang="ru-RU" dirty="0"/>
              <a:t>болу;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 err="1"/>
              <a:t>педагогикалық</a:t>
            </a:r>
            <a:r>
              <a:rPr lang="ru-RU" dirty="0"/>
              <a:t> </a:t>
            </a:r>
            <a:r>
              <a:rPr lang="ru-RU" dirty="0" err="1"/>
              <a:t>үдерісте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тәрбие</a:t>
            </a:r>
            <a:r>
              <a:rPr lang="ru-RU" dirty="0"/>
              <a:t> </a:t>
            </a:r>
            <a:r>
              <a:rPr lang="ru-RU" dirty="0" err="1"/>
              <a:t>әдісінің</a:t>
            </a:r>
            <a:endParaRPr lang="ru-RU" dirty="0"/>
          </a:p>
          <a:p>
            <a:pPr>
              <a:buNone/>
            </a:pPr>
            <a:r>
              <a:rPr lang="ru-RU" dirty="0" err="1"/>
              <a:t>тиімділігін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 err="1"/>
              <a:t>Диагностиканың</a:t>
            </a:r>
            <a:r>
              <a:rPr lang="ru-RU" b="1" dirty="0"/>
              <a:t> </a:t>
            </a:r>
            <a:r>
              <a:rPr lang="ru-RU" b="1" dirty="0" err="1"/>
              <a:t>дамыту</a:t>
            </a:r>
            <a:r>
              <a:rPr lang="ru-RU" b="1" dirty="0"/>
              <a:t> </a:t>
            </a:r>
            <a:r>
              <a:rPr lang="ru-RU" b="1" dirty="0" err="1"/>
              <a:t>функциясы-бұл</a:t>
            </a:r>
            <a:r>
              <a:rPr lang="ru-RU" b="1" dirty="0"/>
              <a:t>: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оқушының</a:t>
            </a:r>
            <a:r>
              <a:rPr lang="ru-RU" dirty="0"/>
              <a:t> </a:t>
            </a:r>
            <a:r>
              <a:rPr lang="ru-RU" dirty="0" err="1"/>
              <a:t>мүмкіндіктерін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даму </a:t>
            </a:r>
            <a:r>
              <a:rPr lang="ru-RU" dirty="0" err="1"/>
              <a:t>перспективаларын</a:t>
            </a:r>
            <a:r>
              <a:rPr lang="ru-RU" dirty="0"/>
              <a:t> </a:t>
            </a:r>
            <a:r>
              <a:rPr lang="ru-RU" dirty="0" err="1"/>
              <a:t>болжау</a:t>
            </a:r>
            <a:r>
              <a:rPr lang="ru-RU" dirty="0"/>
              <a:t>, </a:t>
            </a:r>
            <a:r>
              <a:rPr lang="ru-RU" dirty="0" err="1"/>
              <a:t>ұсыныс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.,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6" name="Group 254" descr="judge icon">
            <a:extLst>
              <a:ext uri="{FF2B5EF4-FFF2-40B4-BE49-F238E27FC236}">
                <a16:creationId xmlns:a16="http://schemas.microsoft.com/office/drawing/2014/main" id="{5DE84498-E734-E4D7-B389-310E16E9A469}"/>
              </a:ext>
            </a:extLst>
          </p:cNvPr>
          <p:cNvGrpSpPr/>
          <p:nvPr/>
        </p:nvGrpSpPr>
        <p:grpSpPr>
          <a:xfrm>
            <a:off x="320040" y="297978"/>
            <a:ext cx="754380" cy="754380"/>
            <a:chOff x="4273550" y="7426325"/>
            <a:chExt cx="628650" cy="628650"/>
          </a:xfrm>
        </p:grpSpPr>
        <p:sp>
          <p:nvSpPr>
            <p:cNvPr id="27" name="Oval 179">
              <a:extLst>
                <a:ext uri="{FF2B5EF4-FFF2-40B4-BE49-F238E27FC236}">
                  <a16:creationId xmlns:a16="http://schemas.microsoft.com/office/drawing/2014/main" id="{2E84993A-A9A7-6917-015E-FB87899F5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550" y="7426325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2160"/>
            </a:p>
          </p:txBody>
        </p:sp>
        <p:sp>
          <p:nvSpPr>
            <p:cNvPr id="28" name="Freeform 188">
              <a:extLst>
                <a:ext uri="{FF2B5EF4-FFF2-40B4-BE49-F238E27FC236}">
                  <a16:creationId xmlns:a16="http://schemas.microsoft.com/office/drawing/2014/main" id="{2A2F99A1-21BB-9B67-E1DC-C10ABE99B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0" y="7496175"/>
              <a:ext cx="450850" cy="454025"/>
            </a:xfrm>
            <a:custGeom>
              <a:avLst/>
              <a:gdLst>
                <a:gd name="T0" fmla="*/ 18 w 142"/>
                <a:gd name="T1" fmla="*/ 117 h 143"/>
                <a:gd name="T2" fmla="*/ 18 w 142"/>
                <a:gd name="T3" fmla="*/ 59 h 143"/>
                <a:gd name="T4" fmla="*/ 18 w 142"/>
                <a:gd name="T5" fmla="*/ 113 h 143"/>
                <a:gd name="T6" fmla="*/ 32 w 142"/>
                <a:gd name="T7" fmla="*/ 101 h 143"/>
                <a:gd name="T8" fmla="*/ 6 w 142"/>
                <a:gd name="T9" fmla="*/ 97 h 143"/>
                <a:gd name="T10" fmla="*/ 30 w 142"/>
                <a:gd name="T11" fmla="*/ 97 h 143"/>
                <a:gd name="T12" fmla="*/ 124 w 142"/>
                <a:gd name="T13" fmla="*/ 59 h 143"/>
                <a:gd name="T14" fmla="*/ 124 w 142"/>
                <a:gd name="T15" fmla="*/ 117 h 143"/>
                <a:gd name="T16" fmla="*/ 124 w 142"/>
                <a:gd name="T17" fmla="*/ 59 h 143"/>
                <a:gd name="T18" fmla="*/ 136 w 142"/>
                <a:gd name="T19" fmla="*/ 97 h 143"/>
                <a:gd name="T20" fmla="*/ 124 w 142"/>
                <a:gd name="T21" fmla="*/ 70 h 143"/>
                <a:gd name="T22" fmla="*/ 110 w 142"/>
                <a:gd name="T23" fmla="*/ 101 h 143"/>
                <a:gd name="T24" fmla="*/ 124 w 142"/>
                <a:gd name="T25" fmla="*/ 113 h 143"/>
                <a:gd name="T26" fmla="*/ 89 w 142"/>
                <a:gd name="T27" fmla="*/ 19 h 143"/>
                <a:gd name="T28" fmla="*/ 53 w 142"/>
                <a:gd name="T29" fmla="*/ 19 h 143"/>
                <a:gd name="T30" fmla="*/ 71 w 142"/>
                <a:gd name="T31" fmla="*/ 5 h 143"/>
                <a:gd name="T32" fmla="*/ 71 w 142"/>
                <a:gd name="T33" fmla="*/ 32 h 143"/>
                <a:gd name="T34" fmla="*/ 71 w 142"/>
                <a:gd name="T35" fmla="*/ 5 h 143"/>
                <a:gd name="T36" fmla="*/ 133 w 142"/>
                <a:gd name="T37" fmla="*/ 39 h 143"/>
                <a:gd name="T38" fmla="*/ 71 w 142"/>
                <a:gd name="T39" fmla="*/ 56 h 143"/>
                <a:gd name="T40" fmla="*/ 9 w 142"/>
                <a:gd name="T41" fmla="*/ 39 h 143"/>
                <a:gd name="T42" fmla="*/ 9 w 142"/>
                <a:gd name="T43" fmla="*/ 58 h 143"/>
                <a:gd name="T44" fmla="*/ 48 w 142"/>
                <a:gd name="T45" fmla="*/ 143 h 143"/>
                <a:gd name="T46" fmla="*/ 94 w 142"/>
                <a:gd name="T47" fmla="*/ 58 h 143"/>
                <a:gd name="T48" fmla="*/ 142 w 142"/>
                <a:gd name="T49" fmla="*/ 49 h 143"/>
                <a:gd name="T50" fmla="*/ 89 w 142"/>
                <a:gd name="T51" fmla="*/ 138 h 143"/>
                <a:gd name="T52" fmla="*/ 73 w 142"/>
                <a:gd name="T53" fmla="*/ 113 h 143"/>
                <a:gd name="T54" fmla="*/ 69 w 142"/>
                <a:gd name="T55" fmla="*/ 138 h 143"/>
                <a:gd name="T56" fmla="*/ 53 w 142"/>
                <a:gd name="T57" fmla="*/ 53 h 143"/>
                <a:gd name="T58" fmla="*/ 4 w 142"/>
                <a:gd name="T59" fmla="*/ 49 h 143"/>
                <a:gd name="T60" fmla="*/ 57 w 142"/>
                <a:gd name="T61" fmla="*/ 44 h 143"/>
                <a:gd name="T62" fmla="*/ 85 w 142"/>
                <a:gd name="T63" fmla="*/ 44 h 143"/>
                <a:gd name="T64" fmla="*/ 137 w 142"/>
                <a:gd name="T65" fmla="*/ 49 h 143"/>
                <a:gd name="T66" fmla="*/ 89 w 142"/>
                <a:gd name="T67" fmla="*/ 5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43">
                  <a:moveTo>
                    <a:pt x="0" y="99"/>
                  </a:moveTo>
                  <a:cubicBezTo>
                    <a:pt x="0" y="109"/>
                    <a:pt x="8" y="117"/>
                    <a:pt x="18" y="117"/>
                  </a:cubicBezTo>
                  <a:cubicBezTo>
                    <a:pt x="28" y="117"/>
                    <a:pt x="37" y="109"/>
                    <a:pt x="37" y="99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0" y="99"/>
                  </a:lnTo>
                  <a:close/>
                  <a:moveTo>
                    <a:pt x="18" y="113"/>
                  </a:moveTo>
                  <a:cubicBezTo>
                    <a:pt x="11" y="113"/>
                    <a:pt x="5" y="108"/>
                    <a:pt x="4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1" y="108"/>
                    <a:pt x="25" y="113"/>
                    <a:pt x="18" y="113"/>
                  </a:cubicBezTo>
                  <a:close/>
                  <a:moveTo>
                    <a:pt x="6" y="97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30" y="97"/>
                    <a:pt x="30" y="97"/>
                    <a:pt x="30" y="97"/>
                  </a:cubicBezTo>
                  <a:lnTo>
                    <a:pt x="6" y="97"/>
                  </a:lnTo>
                  <a:close/>
                  <a:moveTo>
                    <a:pt x="124" y="59"/>
                  </a:moveTo>
                  <a:cubicBezTo>
                    <a:pt x="105" y="99"/>
                    <a:pt x="105" y="99"/>
                    <a:pt x="105" y="99"/>
                  </a:cubicBezTo>
                  <a:cubicBezTo>
                    <a:pt x="105" y="109"/>
                    <a:pt x="113" y="117"/>
                    <a:pt x="124" y="117"/>
                  </a:cubicBezTo>
                  <a:cubicBezTo>
                    <a:pt x="134" y="117"/>
                    <a:pt x="142" y="109"/>
                    <a:pt x="142" y="99"/>
                  </a:cubicBezTo>
                  <a:lnTo>
                    <a:pt x="124" y="59"/>
                  </a:lnTo>
                  <a:close/>
                  <a:moveTo>
                    <a:pt x="124" y="70"/>
                  </a:moveTo>
                  <a:cubicBezTo>
                    <a:pt x="136" y="97"/>
                    <a:pt x="136" y="97"/>
                    <a:pt x="136" y="97"/>
                  </a:cubicBezTo>
                  <a:cubicBezTo>
                    <a:pt x="111" y="97"/>
                    <a:pt x="111" y="97"/>
                    <a:pt x="111" y="97"/>
                  </a:cubicBezTo>
                  <a:lnTo>
                    <a:pt x="124" y="70"/>
                  </a:lnTo>
                  <a:close/>
                  <a:moveTo>
                    <a:pt x="124" y="113"/>
                  </a:moveTo>
                  <a:cubicBezTo>
                    <a:pt x="117" y="113"/>
                    <a:pt x="111" y="108"/>
                    <a:pt x="110" y="101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6" y="108"/>
                    <a:pt x="131" y="113"/>
                    <a:pt x="124" y="113"/>
                  </a:cubicBezTo>
                  <a:close/>
                  <a:moveTo>
                    <a:pt x="71" y="37"/>
                  </a:moveTo>
                  <a:cubicBezTo>
                    <a:pt x="81" y="37"/>
                    <a:pt x="89" y="29"/>
                    <a:pt x="89" y="19"/>
                  </a:cubicBezTo>
                  <a:cubicBezTo>
                    <a:pt x="89" y="9"/>
                    <a:pt x="81" y="0"/>
                    <a:pt x="71" y="0"/>
                  </a:cubicBezTo>
                  <a:cubicBezTo>
                    <a:pt x="61" y="0"/>
                    <a:pt x="53" y="9"/>
                    <a:pt x="53" y="19"/>
                  </a:cubicBezTo>
                  <a:cubicBezTo>
                    <a:pt x="53" y="29"/>
                    <a:pt x="61" y="37"/>
                    <a:pt x="71" y="37"/>
                  </a:cubicBezTo>
                  <a:close/>
                  <a:moveTo>
                    <a:pt x="71" y="5"/>
                  </a:moveTo>
                  <a:cubicBezTo>
                    <a:pt x="78" y="5"/>
                    <a:pt x="85" y="11"/>
                    <a:pt x="85" y="19"/>
                  </a:cubicBezTo>
                  <a:cubicBezTo>
                    <a:pt x="85" y="26"/>
                    <a:pt x="78" y="32"/>
                    <a:pt x="71" y="32"/>
                  </a:cubicBezTo>
                  <a:cubicBezTo>
                    <a:pt x="63" y="32"/>
                    <a:pt x="57" y="26"/>
                    <a:pt x="57" y="19"/>
                  </a:cubicBezTo>
                  <a:cubicBezTo>
                    <a:pt x="57" y="11"/>
                    <a:pt x="63" y="5"/>
                    <a:pt x="71" y="5"/>
                  </a:cubicBezTo>
                  <a:close/>
                  <a:moveTo>
                    <a:pt x="142" y="49"/>
                  </a:moveTo>
                  <a:cubicBezTo>
                    <a:pt x="142" y="43"/>
                    <a:pt x="138" y="39"/>
                    <a:pt x="13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4" y="39"/>
                    <a:pt x="0" y="43"/>
                    <a:pt x="0" y="49"/>
                  </a:cubicBezTo>
                  <a:cubicBezTo>
                    <a:pt x="0" y="54"/>
                    <a:pt x="4" y="58"/>
                    <a:pt x="9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143"/>
                    <a:pt x="48" y="143"/>
                    <a:pt x="48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8" y="58"/>
                    <a:pt x="142" y="54"/>
                    <a:pt x="142" y="49"/>
                  </a:cubicBezTo>
                  <a:close/>
                  <a:moveTo>
                    <a:pt x="89" y="53"/>
                  </a:moveTo>
                  <a:cubicBezTo>
                    <a:pt x="89" y="138"/>
                    <a:pt x="89" y="138"/>
                    <a:pt x="89" y="138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" y="53"/>
                    <a:pt x="4" y="51"/>
                    <a:pt x="4" y="49"/>
                  </a:cubicBezTo>
                  <a:cubicBezTo>
                    <a:pt x="4" y="46"/>
                    <a:pt x="6" y="44"/>
                    <a:pt x="9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5" y="44"/>
                    <a:pt x="137" y="46"/>
                    <a:pt x="137" y="49"/>
                  </a:cubicBezTo>
                  <a:cubicBezTo>
                    <a:pt x="137" y="51"/>
                    <a:pt x="135" y="53"/>
                    <a:pt x="133" y="53"/>
                  </a:cubicBezTo>
                  <a:lnTo>
                    <a:pt x="89" y="53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2160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A3EB24E-648B-E998-C7FA-30F4091B763B}"/>
              </a:ext>
            </a:extLst>
          </p:cNvPr>
          <p:cNvSpPr/>
          <p:nvPr/>
        </p:nvSpPr>
        <p:spPr>
          <a:xfrm flipV="1">
            <a:off x="3949349" y="297978"/>
            <a:ext cx="9995143" cy="11240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160" dirty="0"/>
          </a:p>
        </p:txBody>
      </p:sp>
      <p:grpSp>
        <p:nvGrpSpPr>
          <p:cNvPr id="5" name="Group 253" descr="conversation icon">
            <a:extLst>
              <a:ext uri="{FF2B5EF4-FFF2-40B4-BE49-F238E27FC236}">
                <a16:creationId xmlns:a16="http://schemas.microsoft.com/office/drawing/2014/main" id="{F0C1590B-2D95-673F-1B5A-8A3C5F46ED76}"/>
              </a:ext>
            </a:extLst>
          </p:cNvPr>
          <p:cNvGrpSpPr/>
          <p:nvPr/>
        </p:nvGrpSpPr>
        <p:grpSpPr>
          <a:xfrm>
            <a:off x="320041" y="1191247"/>
            <a:ext cx="758190" cy="754380"/>
            <a:chOff x="3517900" y="7426325"/>
            <a:chExt cx="631825" cy="628650"/>
          </a:xfrm>
        </p:grpSpPr>
        <p:sp>
          <p:nvSpPr>
            <p:cNvPr id="7" name="Oval 178">
              <a:extLst>
                <a:ext uri="{FF2B5EF4-FFF2-40B4-BE49-F238E27FC236}">
                  <a16:creationId xmlns:a16="http://schemas.microsoft.com/office/drawing/2014/main" id="{B2CD3158-1D8E-475F-B515-614919829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900" y="7426325"/>
              <a:ext cx="631825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2160"/>
            </a:p>
          </p:txBody>
        </p:sp>
        <p:sp>
          <p:nvSpPr>
            <p:cNvPr id="22" name="Freeform 187">
              <a:extLst>
                <a:ext uri="{FF2B5EF4-FFF2-40B4-BE49-F238E27FC236}">
                  <a16:creationId xmlns:a16="http://schemas.microsoft.com/office/drawing/2014/main" id="{206AF43F-2227-F0B9-3117-E1F335FE4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5" y="7496175"/>
              <a:ext cx="393700" cy="454025"/>
            </a:xfrm>
            <a:custGeom>
              <a:avLst/>
              <a:gdLst>
                <a:gd name="T0" fmla="*/ 25 w 124"/>
                <a:gd name="T1" fmla="*/ 58 h 143"/>
                <a:gd name="T2" fmla="*/ 0 w 124"/>
                <a:gd name="T3" fmla="*/ 101 h 143"/>
                <a:gd name="T4" fmla="*/ 11 w 124"/>
                <a:gd name="T5" fmla="*/ 143 h 143"/>
                <a:gd name="T6" fmla="*/ 50 w 124"/>
                <a:gd name="T7" fmla="*/ 120 h 143"/>
                <a:gd name="T8" fmla="*/ 25 w 124"/>
                <a:gd name="T9" fmla="*/ 62 h 143"/>
                <a:gd name="T10" fmla="*/ 14 w 124"/>
                <a:gd name="T11" fmla="*/ 74 h 143"/>
                <a:gd name="T12" fmla="*/ 39 w 124"/>
                <a:gd name="T13" fmla="*/ 115 h 143"/>
                <a:gd name="T14" fmla="*/ 34 w 124"/>
                <a:gd name="T15" fmla="*/ 138 h 143"/>
                <a:gd name="T16" fmla="*/ 23 w 124"/>
                <a:gd name="T17" fmla="*/ 122 h 143"/>
                <a:gd name="T18" fmla="*/ 16 w 124"/>
                <a:gd name="T19" fmla="*/ 104 h 143"/>
                <a:gd name="T20" fmla="*/ 4 w 124"/>
                <a:gd name="T21" fmla="*/ 115 h 143"/>
                <a:gd name="T22" fmla="*/ 25 w 124"/>
                <a:gd name="T23" fmla="*/ 90 h 143"/>
                <a:gd name="T24" fmla="*/ 46 w 124"/>
                <a:gd name="T25" fmla="*/ 115 h 143"/>
                <a:gd name="T26" fmla="*/ 98 w 124"/>
                <a:gd name="T27" fmla="*/ 58 h 143"/>
                <a:gd name="T28" fmla="*/ 73 w 124"/>
                <a:gd name="T29" fmla="*/ 101 h 143"/>
                <a:gd name="T30" fmla="*/ 85 w 124"/>
                <a:gd name="T31" fmla="*/ 143 h 143"/>
                <a:gd name="T32" fmla="*/ 124 w 124"/>
                <a:gd name="T33" fmla="*/ 120 h 143"/>
                <a:gd name="T34" fmla="*/ 98 w 124"/>
                <a:gd name="T35" fmla="*/ 62 h 143"/>
                <a:gd name="T36" fmla="*/ 87 w 124"/>
                <a:gd name="T37" fmla="*/ 74 h 143"/>
                <a:gd name="T38" fmla="*/ 112 w 124"/>
                <a:gd name="T39" fmla="*/ 115 h 143"/>
                <a:gd name="T40" fmla="*/ 108 w 124"/>
                <a:gd name="T41" fmla="*/ 138 h 143"/>
                <a:gd name="T42" fmla="*/ 96 w 124"/>
                <a:gd name="T43" fmla="*/ 122 h 143"/>
                <a:gd name="T44" fmla="*/ 89 w 124"/>
                <a:gd name="T45" fmla="*/ 104 h 143"/>
                <a:gd name="T46" fmla="*/ 78 w 124"/>
                <a:gd name="T47" fmla="*/ 115 h 143"/>
                <a:gd name="T48" fmla="*/ 98 w 124"/>
                <a:gd name="T49" fmla="*/ 90 h 143"/>
                <a:gd name="T50" fmla="*/ 119 w 124"/>
                <a:gd name="T51" fmla="*/ 115 h 143"/>
                <a:gd name="T52" fmla="*/ 96 w 124"/>
                <a:gd name="T53" fmla="*/ 46 h 143"/>
                <a:gd name="T54" fmla="*/ 96 w 124"/>
                <a:gd name="T55" fmla="*/ 10 h 143"/>
                <a:gd name="T56" fmla="*/ 69 w 124"/>
                <a:gd name="T57" fmla="*/ 0 h 143"/>
                <a:gd name="T58" fmla="*/ 20 w 124"/>
                <a:gd name="T59" fmla="*/ 30 h 143"/>
                <a:gd name="T60" fmla="*/ 30 w 124"/>
                <a:gd name="T61" fmla="*/ 46 h 143"/>
                <a:gd name="T62" fmla="*/ 48 w 124"/>
                <a:gd name="T63" fmla="*/ 39 h 143"/>
                <a:gd name="T64" fmla="*/ 92 w 124"/>
                <a:gd name="T65" fmla="*/ 55 h 143"/>
                <a:gd name="T66" fmla="*/ 40 w 124"/>
                <a:gd name="T67" fmla="*/ 32 h 143"/>
                <a:gd name="T68" fmla="*/ 27 w 124"/>
                <a:gd name="T69" fmla="*/ 32 h 143"/>
                <a:gd name="T70" fmla="*/ 27 w 124"/>
                <a:gd name="T71" fmla="*/ 5 h 143"/>
                <a:gd name="T72" fmla="*/ 71 w 124"/>
                <a:gd name="T73" fmla="*/ 10 h 143"/>
                <a:gd name="T74" fmla="*/ 53 w 124"/>
                <a:gd name="T75" fmla="*/ 39 h 143"/>
                <a:gd name="T76" fmla="*/ 96 w 124"/>
                <a:gd name="T77" fmla="*/ 14 h 143"/>
                <a:gd name="T78" fmla="*/ 96 w 124"/>
                <a:gd name="T79" fmla="*/ 42 h 143"/>
                <a:gd name="T80" fmla="*/ 81 w 124"/>
                <a:gd name="T81" fmla="*/ 42 h 143"/>
                <a:gd name="T82" fmla="*/ 73 w 124"/>
                <a:gd name="T83" fmla="*/ 26 h 143"/>
                <a:gd name="T84" fmla="*/ 73 w 124"/>
                <a:gd name="T85" fmla="*/ 30 h 143"/>
                <a:gd name="T86" fmla="*/ 87 w 124"/>
                <a:gd name="T87" fmla="*/ 26 h 143"/>
                <a:gd name="T88" fmla="*/ 82 w 124"/>
                <a:gd name="T89" fmla="*/ 26 h 143"/>
                <a:gd name="T90" fmla="*/ 69 w 124"/>
                <a:gd name="T91" fmla="*/ 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" h="143">
                  <a:moveTo>
                    <a:pt x="38" y="83"/>
                  </a:moveTo>
                  <a:cubicBezTo>
                    <a:pt x="40" y="80"/>
                    <a:pt x="41" y="77"/>
                    <a:pt x="41" y="74"/>
                  </a:cubicBezTo>
                  <a:cubicBezTo>
                    <a:pt x="41" y="65"/>
                    <a:pt x="34" y="58"/>
                    <a:pt x="25" y="58"/>
                  </a:cubicBezTo>
                  <a:cubicBezTo>
                    <a:pt x="16" y="58"/>
                    <a:pt x="9" y="65"/>
                    <a:pt x="9" y="74"/>
                  </a:cubicBezTo>
                  <a:cubicBezTo>
                    <a:pt x="9" y="77"/>
                    <a:pt x="10" y="80"/>
                    <a:pt x="12" y="83"/>
                  </a:cubicBezTo>
                  <a:cubicBezTo>
                    <a:pt x="5" y="86"/>
                    <a:pt x="0" y="93"/>
                    <a:pt x="0" y="10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93"/>
                    <a:pt x="46" y="86"/>
                    <a:pt x="38" y="83"/>
                  </a:cubicBezTo>
                  <a:close/>
                  <a:moveTo>
                    <a:pt x="25" y="62"/>
                  </a:moveTo>
                  <a:cubicBezTo>
                    <a:pt x="31" y="62"/>
                    <a:pt x="37" y="67"/>
                    <a:pt x="37" y="74"/>
                  </a:cubicBezTo>
                  <a:cubicBezTo>
                    <a:pt x="37" y="80"/>
                    <a:pt x="31" y="85"/>
                    <a:pt x="25" y="85"/>
                  </a:cubicBezTo>
                  <a:cubicBezTo>
                    <a:pt x="19" y="85"/>
                    <a:pt x="14" y="80"/>
                    <a:pt x="14" y="74"/>
                  </a:cubicBezTo>
                  <a:cubicBezTo>
                    <a:pt x="14" y="67"/>
                    <a:pt x="19" y="62"/>
                    <a:pt x="25" y="62"/>
                  </a:cubicBezTo>
                  <a:close/>
                  <a:moveTo>
                    <a:pt x="46" y="115"/>
                  </a:moveTo>
                  <a:cubicBezTo>
                    <a:pt x="39" y="115"/>
                    <a:pt x="39" y="115"/>
                    <a:pt x="39" y="115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95"/>
                    <a:pt x="9" y="89"/>
                    <a:pt x="15" y="86"/>
                  </a:cubicBezTo>
                  <a:cubicBezTo>
                    <a:pt x="18" y="89"/>
                    <a:pt x="21" y="90"/>
                    <a:pt x="25" y="90"/>
                  </a:cubicBezTo>
                  <a:cubicBezTo>
                    <a:pt x="29" y="90"/>
                    <a:pt x="32" y="89"/>
                    <a:pt x="35" y="86"/>
                  </a:cubicBezTo>
                  <a:cubicBezTo>
                    <a:pt x="41" y="89"/>
                    <a:pt x="46" y="95"/>
                    <a:pt x="46" y="101"/>
                  </a:cubicBezTo>
                  <a:lnTo>
                    <a:pt x="46" y="115"/>
                  </a:lnTo>
                  <a:close/>
                  <a:moveTo>
                    <a:pt x="112" y="83"/>
                  </a:moveTo>
                  <a:cubicBezTo>
                    <a:pt x="114" y="80"/>
                    <a:pt x="115" y="77"/>
                    <a:pt x="115" y="74"/>
                  </a:cubicBezTo>
                  <a:cubicBezTo>
                    <a:pt x="115" y="65"/>
                    <a:pt x="107" y="58"/>
                    <a:pt x="98" y="58"/>
                  </a:cubicBezTo>
                  <a:cubicBezTo>
                    <a:pt x="90" y="58"/>
                    <a:pt x="82" y="65"/>
                    <a:pt x="82" y="74"/>
                  </a:cubicBezTo>
                  <a:cubicBezTo>
                    <a:pt x="82" y="77"/>
                    <a:pt x="83" y="80"/>
                    <a:pt x="85" y="83"/>
                  </a:cubicBezTo>
                  <a:cubicBezTo>
                    <a:pt x="78" y="86"/>
                    <a:pt x="73" y="93"/>
                    <a:pt x="73" y="101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4" y="93"/>
                    <a:pt x="119" y="86"/>
                    <a:pt x="112" y="83"/>
                  </a:cubicBezTo>
                  <a:close/>
                  <a:moveTo>
                    <a:pt x="98" y="62"/>
                  </a:moveTo>
                  <a:cubicBezTo>
                    <a:pt x="105" y="62"/>
                    <a:pt x="110" y="67"/>
                    <a:pt x="110" y="74"/>
                  </a:cubicBezTo>
                  <a:cubicBezTo>
                    <a:pt x="110" y="80"/>
                    <a:pt x="105" y="85"/>
                    <a:pt x="98" y="85"/>
                  </a:cubicBezTo>
                  <a:cubicBezTo>
                    <a:pt x="92" y="85"/>
                    <a:pt x="87" y="80"/>
                    <a:pt x="87" y="74"/>
                  </a:cubicBezTo>
                  <a:cubicBezTo>
                    <a:pt x="87" y="67"/>
                    <a:pt x="92" y="62"/>
                    <a:pt x="98" y="62"/>
                  </a:cubicBezTo>
                  <a:close/>
                  <a:moveTo>
                    <a:pt x="119" y="115"/>
                  </a:moveTo>
                  <a:cubicBezTo>
                    <a:pt x="112" y="115"/>
                    <a:pt x="112" y="115"/>
                    <a:pt x="112" y="115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5"/>
                    <a:pt x="82" y="89"/>
                    <a:pt x="88" y="86"/>
                  </a:cubicBezTo>
                  <a:cubicBezTo>
                    <a:pt x="91" y="89"/>
                    <a:pt x="95" y="90"/>
                    <a:pt x="98" y="90"/>
                  </a:cubicBezTo>
                  <a:cubicBezTo>
                    <a:pt x="102" y="90"/>
                    <a:pt x="106" y="89"/>
                    <a:pt x="109" y="86"/>
                  </a:cubicBezTo>
                  <a:cubicBezTo>
                    <a:pt x="115" y="89"/>
                    <a:pt x="119" y="95"/>
                    <a:pt x="119" y="101"/>
                  </a:cubicBezTo>
                  <a:cubicBezTo>
                    <a:pt x="119" y="115"/>
                    <a:pt x="119" y="115"/>
                    <a:pt x="119" y="115"/>
                  </a:cubicBezTo>
                  <a:close/>
                  <a:moveTo>
                    <a:pt x="92" y="55"/>
                  </a:moveTo>
                  <a:cubicBezTo>
                    <a:pt x="92" y="46"/>
                    <a:pt x="92" y="46"/>
                    <a:pt x="92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100" y="46"/>
                    <a:pt x="103" y="43"/>
                    <a:pt x="103" y="3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3"/>
                    <a:pt x="100" y="10"/>
                    <a:pt x="9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2" y="0"/>
                    <a:pt x="6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0" y="3"/>
                    <a:pt x="20" y="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4"/>
                    <a:pt x="24" y="37"/>
                    <a:pt x="27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51" y="46"/>
                    <a:pt x="55" y="46"/>
                  </a:cubicBezTo>
                  <a:cubicBezTo>
                    <a:pt x="79" y="46"/>
                    <a:pt x="79" y="46"/>
                    <a:pt x="79" y="46"/>
                  </a:cubicBezTo>
                  <a:lnTo>
                    <a:pt x="92" y="55"/>
                  </a:lnTo>
                  <a:close/>
                  <a:moveTo>
                    <a:pt x="48" y="1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2"/>
                    <a:pt x="25" y="31"/>
                    <a:pt x="25" y="3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6" y="5"/>
                    <a:pt x="2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6"/>
                    <a:pt x="71" y="7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1" y="10"/>
                    <a:pt x="48" y="13"/>
                    <a:pt x="48" y="16"/>
                  </a:cubicBezTo>
                  <a:close/>
                  <a:moveTo>
                    <a:pt x="53" y="39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4" y="14"/>
                    <a:pt x="55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8" y="15"/>
                    <a:pt x="98" y="16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41"/>
                    <a:pt x="97" y="42"/>
                    <a:pt x="96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42"/>
                    <a:pt x="53" y="41"/>
                    <a:pt x="53" y="39"/>
                  </a:cubicBezTo>
                  <a:close/>
                  <a:moveTo>
                    <a:pt x="73" y="26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73" y="26"/>
                  </a:lnTo>
                  <a:close/>
                  <a:moveTo>
                    <a:pt x="82" y="26"/>
                  </a:moveTo>
                  <a:cubicBezTo>
                    <a:pt x="87" y="26"/>
                    <a:pt x="87" y="26"/>
                    <a:pt x="87" y="26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2" y="30"/>
                    <a:pt x="82" y="30"/>
                    <a:pt x="82" y="30"/>
                  </a:cubicBezTo>
                  <a:lnTo>
                    <a:pt x="82" y="26"/>
                  </a:lnTo>
                  <a:close/>
                  <a:moveTo>
                    <a:pt x="64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4" y="30"/>
                    <a:pt x="64" y="30"/>
                    <a:pt x="64" y="30"/>
                  </a:cubicBezTo>
                  <a:lnTo>
                    <a:pt x="64" y="2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2160"/>
            </a:p>
          </p:txBody>
        </p:sp>
      </p:grpSp>
      <p:sp>
        <p:nvSpPr>
          <p:cNvPr id="2" name="Лента лицом вниз 3">
            <a:extLst>
              <a:ext uri="{FF2B5EF4-FFF2-40B4-BE49-F238E27FC236}">
                <a16:creationId xmlns:a16="http://schemas.microsoft.com/office/drawing/2014/main" id="{F1327E0F-E8F2-2A89-07CE-5B8AEF5C03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862" y="804918"/>
            <a:ext cx="7142550" cy="1637702"/>
          </a:xfrm>
          <a:prstGeom prst="ribbon">
            <a:avLst/>
          </a:prstGeom>
          <a:gradFill>
            <a:gsLst>
              <a:gs pos="0">
                <a:schemeClr val="accent6">
                  <a:tint val="83000"/>
                  <a:satMod val="100000"/>
                  <a:lumMod val="100000"/>
                </a:schemeClr>
              </a:gs>
              <a:gs pos="46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kk-KZ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ИПАМРАТОАЧИАСВИППМТПТИПСРОП</a:t>
            </a:r>
          </a:p>
        </p:txBody>
      </p:sp>
      <p:sp>
        <p:nvSpPr>
          <p:cNvPr id="3" name="Штриховая стрелка вправо 6">
            <a:extLst>
              <a:ext uri="{FF2B5EF4-FFF2-40B4-BE49-F238E27FC236}">
                <a16:creationId xmlns:a16="http://schemas.microsoft.com/office/drawing/2014/main" id="{62C650A0-08AB-0569-47EF-84780AA1C589}"/>
              </a:ext>
            </a:extLst>
          </p:cNvPr>
          <p:cNvSpPr/>
          <p:nvPr/>
        </p:nvSpPr>
        <p:spPr>
          <a:xfrm>
            <a:off x="894973" y="2707240"/>
            <a:ext cx="4234070" cy="1799539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100000">
                <a:schemeClr val="accent6">
                  <a:tint val="61000"/>
                  <a:satMod val="150000"/>
                  <a:lumMod val="10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4">
            <a:extLst>
              <a:ext uri="{FF2B5EF4-FFF2-40B4-BE49-F238E27FC236}">
                <a16:creationId xmlns:a16="http://schemas.microsoft.com/office/drawing/2014/main" id="{E1508E68-6BED-9B71-47DD-710D5AB847F2}"/>
              </a:ext>
            </a:extLst>
          </p:cNvPr>
          <p:cNvSpPr/>
          <p:nvPr/>
        </p:nvSpPr>
        <p:spPr>
          <a:xfrm>
            <a:off x="5382600" y="2687979"/>
            <a:ext cx="3028933" cy="1637702"/>
          </a:xfrm>
          <a:prstGeom prst="verticalScroll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tint val="61000"/>
                  <a:satMod val="150000"/>
                  <a:lumMod val="10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AAE39D6-5167-E406-56C3-392B2533833B}"/>
              </a:ext>
            </a:extLst>
          </p:cNvPr>
          <p:cNvSpPr/>
          <p:nvPr/>
        </p:nvSpPr>
        <p:spPr>
          <a:xfrm>
            <a:off x="5276608" y="5279715"/>
            <a:ext cx="3256804" cy="2144968"/>
          </a:xfrm>
          <a:prstGeom prst="ellipse">
            <a:avLst/>
          </a:prstGeom>
          <a:gradFill>
            <a:gsLst>
              <a:gs pos="0">
                <a:srgbClr val="87175F"/>
              </a:gs>
              <a:gs pos="100000">
                <a:schemeClr val="accent5">
                  <a:tint val="61000"/>
                  <a:satMod val="150000"/>
                  <a:lumMod val="10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88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8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9">
            <a:extLst>
              <a:ext uri="{FF2B5EF4-FFF2-40B4-BE49-F238E27FC236}">
                <a16:creationId xmlns:a16="http://schemas.microsoft.com/office/drawing/2014/main" id="{8B0D7339-CCB1-4BAD-9697-EC8B2592261A}"/>
              </a:ext>
            </a:extLst>
          </p:cNvPr>
          <p:cNvSpPr/>
          <p:nvPr/>
        </p:nvSpPr>
        <p:spPr>
          <a:xfrm>
            <a:off x="6652933" y="4506780"/>
            <a:ext cx="504155" cy="694448"/>
          </a:xfrm>
          <a:prstGeom prst="downArrow">
            <a:avLst/>
          </a:prstGeom>
          <a:gradFill>
            <a:gsLst>
              <a:gs pos="0">
                <a:srgbClr val="AEA422"/>
              </a:gs>
              <a:gs pos="100000">
                <a:schemeClr val="accent5">
                  <a:tint val="61000"/>
                  <a:satMod val="150000"/>
                  <a:lumMod val="10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160"/>
          </a:p>
        </p:txBody>
      </p:sp>
      <p:sp>
        <p:nvSpPr>
          <p:cNvPr id="11" name="Выноска-облако 11">
            <a:extLst>
              <a:ext uri="{FF2B5EF4-FFF2-40B4-BE49-F238E27FC236}">
                <a16:creationId xmlns:a16="http://schemas.microsoft.com/office/drawing/2014/main" id="{9F91F77E-A3E4-A335-6FFD-2FB0B1CD974D}"/>
              </a:ext>
            </a:extLst>
          </p:cNvPr>
          <p:cNvSpPr/>
          <p:nvPr/>
        </p:nvSpPr>
        <p:spPr>
          <a:xfrm rot="1648630">
            <a:off x="8247295" y="3659689"/>
            <a:ext cx="3285958" cy="2286018"/>
          </a:xfrm>
          <a:prstGeom prst="cloudCallout">
            <a:avLst/>
          </a:prstGeom>
          <a:gradFill>
            <a:gsLst>
              <a:gs pos="0">
                <a:srgbClr val="92D050"/>
              </a:gs>
              <a:gs pos="100000">
                <a:schemeClr val="accent5">
                  <a:tint val="61000"/>
                  <a:satMod val="150000"/>
                  <a:lumMod val="10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8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2">
            <a:extLst>
              <a:ext uri="{FF2B5EF4-FFF2-40B4-BE49-F238E27FC236}">
                <a16:creationId xmlns:a16="http://schemas.microsoft.com/office/drawing/2014/main" id="{3A570601-C484-87BB-2E9A-0D84C4FC550F}"/>
              </a:ext>
            </a:extLst>
          </p:cNvPr>
          <p:cNvSpPr/>
          <p:nvPr/>
        </p:nvSpPr>
        <p:spPr>
          <a:xfrm>
            <a:off x="8906196" y="6214126"/>
            <a:ext cx="3256802" cy="1897295"/>
          </a:xfrm>
          <a:prstGeom prst="foldedCorner">
            <a:avLst/>
          </a:prstGeom>
          <a:gradFill>
            <a:gsLst>
              <a:gs pos="0">
                <a:srgbClr val="0070C0"/>
              </a:gs>
              <a:gs pos="100000">
                <a:schemeClr val="accent5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59CE5A-8235-8FAD-DC02-07ECD77B1788}"/>
              </a:ext>
            </a:extLst>
          </p:cNvPr>
          <p:cNvSpPr txBox="1"/>
          <p:nvPr/>
        </p:nvSpPr>
        <p:spPr>
          <a:xfrm>
            <a:off x="3685997" y="1512494"/>
            <a:ext cx="762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бағыттары: 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418918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148" y="-442317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13240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Диагностикалық</a:t>
            </a: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ru-RU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ж</a:t>
            </a:r>
            <a:r>
              <a:rPr lang="en-US" sz="4900" b="1" kern="0" spc="-98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ұмыстың</a:t>
            </a:r>
            <a:r>
              <a:rPr lang="kk-KZ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мәні зор.</a:t>
            </a: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40126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Медициналық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психологиялық, педагогикалық және басқарушылық түрлері бар. Әр түрлі нәтижелерді тиімді пайдалану – маңызды қадам.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736312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466358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1660" y="5868948"/>
            <a:ext cx="14704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км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719405"/>
            <a:ext cx="298489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7CA38-0AC8-8824-B173-DDDA37E3E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09F42-D8F9-D753-1BD2-D0339E98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37" y="1792705"/>
            <a:ext cx="11758247" cy="558074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00248E-EA10-652D-9394-8C29A88AF09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2FEE1C-83A5-35AB-2223-E5EA43B7B6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3E28E10-DCFD-199E-07DD-0C0DB1A7C2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066037" y="2213811"/>
            <a:ext cx="11467084" cy="48270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"Диагноз" </a:t>
            </a:r>
            <a:r>
              <a:rPr lang="ru-RU" dirty="0" err="1"/>
              <a:t>сөзі</a:t>
            </a:r>
            <a:r>
              <a:rPr lang="ru-RU" dirty="0"/>
              <a:t> грек </a:t>
            </a:r>
            <a:r>
              <a:rPr lang="ru-RU" dirty="0" err="1"/>
              <a:t>тілінен</a:t>
            </a:r>
            <a:r>
              <a:rPr lang="ru-RU" dirty="0"/>
              <a:t> </a:t>
            </a:r>
            <a:r>
              <a:rPr lang="ru-RU" dirty="0" err="1"/>
              <a:t>аударғанда</a:t>
            </a:r>
            <a:r>
              <a:rPr lang="ru-RU" dirty="0"/>
              <a:t> "</a:t>
            </a:r>
            <a:r>
              <a:rPr lang="ru-RU" dirty="0" err="1"/>
              <a:t>тану</a:t>
            </a:r>
            <a:r>
              <a:rPr lang="ru-RU" dirty="0"/>
              <a:t>" </a:t>
            </a:r>
            <a:r>
              <a:rPr lang="ru-RU" dirty="0" err="1"/>
              <a:t>дегенді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"</a:t>
            </a:r>
            <a:r>
              <a:rPr lang="ru-RU" dirty="0" err="1"/>
              <a:t>Педагогикалық</a:t>
            </a:r>
            <a:r>
              <a:rPr lang="ru-RU" dirty="0"/>
              <a:t> диагностика" </a:t>
            </a:r>
            <a:r>
              <a:rPr lang="ru-RU" dirty="0" err="1"/>
              <a:t>ұғымы</a:t>
            </a:r>
            <a:r>
              <a:rPr lang="ru-RU" dirty="0"/>
              <a:t> </a:t>
            </a:r>
            <a:r>
              <a:rPr lang="ru-RU" dirty="0" err="1"/>
              <a:t>Карлхайнц</a:t>
            </a:r>
            <a:r>
              <a:rPr lang="ru-RU" dirty="0"/>
              <a:t> </a:t>
            </a:r>
            <a:r>
              <a:rPr lang="ru-RU" b="1" dirty="0" err="1"/>
              <a:t>Ингенкамп</a:t>
            </a:r>
            <a:r>
              <a:rPr lang="ru-RU" b="1" dirty="0"/>
              <a:t> </a:t>
            </a:r>
            <a:r>
              <a:rPr lang="ru-RU" dirty="0" err="1"/>
              <a:t>ғылыми</a:t>
            </a:r>
            <a:endParaRPr lang="ru-RU" dirty="0"/>
          </a:p>
          <a:p>
            <a:pPr>
              <a:buNone/>
            </a:pPr>
            <a:r>
              <a:rPr lang="ru-RU" dirty="0" err="1"/>
              <a:t>айналымға</a:t>
            </a:r>
            <a:r>
              <a:rPr lang="ru-RU" dirty="0"/>
              <a:t> 1968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енгізілді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саналады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әріптесі</a:t>
            </a:r>
            <a:endParaRPr lang="ru-RU" dirty="0"/>
          </a:p>
          <a:p>
            <a:r>
              <a:rPr lang="ru-RU" dirty="0"/>
              <a:t>Инго Хартман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баяндамасының</a:t>
            </a:r>
            <a:r>
              <a:rPr lang="ru-RU" dirty="0"/>
              <a:t> </a:t>
            </a:r>
            <a:r>
              <a:rPr lang="ru-RU" dirty="0" err="1"/>
              <a:t>атауында</a:t>
            </a:r>
            <a:r>
              <a:rPr lang="ru-RU" dirty="0"/>
              <a:t> </a:t>
            </a:r>
            <a:r>
              <a:rPr lang="ru-RU" dirty="0" err="1"/>
              <a:t>пайдаланды</a:t>
            </a:r>
            <a:r>
              <a:rPr lang="ru-RU" dirty="0"/>
              <a:t>.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endParaRPr lang="ru-RU" dirty="0"/>
          </a:p>
          <a:p>
            <a:pPr marL="548640" indent="-54864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0CC08E1F-FBBF-8255-D489-5CA074FB4E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2FFE91-5993-8212-C2FF-E755B4647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909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5201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Медициналық (валеологиялық) диагностика</a:t>
            </a:r>
            <a:endParaRPr lang="en-US" sz="4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8072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593443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2668072"/>
            <a:ext cx="6351389" cy="392537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485221" y="6593443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93790" y="684859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Валеология саулықты бағалау әдістерін қарастырады. Физикалық тексеру, зертханалық анализдер қолданылады. Инструменталды диагностика да маңызды. Мақсаты – аурулардың алдын алу және ерте анықтау.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0927"/>
            <a:ext cx="9275088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Психологиялық диагностика</a:t>
            </a:r>
            <a:endParaRPr lang="en-US" sz="4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130147"/>
            <a:ext cx="4221480" cy="422148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341" y="2130147"/>
            <a:ext cx="4221599" cy="422159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391" y="2130147"/>
            <a:ext cx="4221599" cy="422159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675286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Психологиялық диагностика – мінез-құлықты зерттеу. Сауалнамалар, проекциялық әдістер қолданылады. Байқау арқылы да бағалауға болады. Жеке тұлғаның ерекшеліктері анықталады.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3118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506" y="488394"/>
            <a:ext cx="7206972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00" b="1" kern="0" spc="-77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Педагогикалық диагностика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6" y="1365171"/>
            <a:ext cx="7900988" cy="54059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506" y="6970871"/>
            <a:ext cx="7900988" cy="85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Білім алушылардың білім деңгейін анықтау маңызды. Оқыту үдерісіндегі қиындықтарды жою керек. Тесттер, бақылау, портфолио әдістері қолданылады. Педагогикалық диагностика – білім берудің негізі.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84007-10E0-77F6-FADE-59AE619D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48709B-FF0B-6B1A-30B3-5353B48A35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9017E-3DC5-D10B-4DA3-F6C36A7F6F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45EEA56-C6AF-D5A1-A8F6-57F5F474E67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8E9CE8C1-5C49-9CE1-8C0E-19E66855AC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23002-5437-B351-5927-FB8CA610A558}"/>
              </a:ext>
            </a:extLst>
          </p:cNvPr>
          <p:cNvSpPr txBox="1"/>
          <p:nvPr/>
        </p:nvSpPr>
        <p:spPr>
          <a:xfrm>
            <a:off x="2304288" y="2743200"/>
            <a:ext cx="1176883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диагностика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логикасына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6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69519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kk-KZ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Педагогикалық </a:t>
            </a: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диагностика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376892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kk-KZ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Оқу процесін, оқу сапасын </a:t>
            </a:r>
            <a:r>
              <a:rPr lang="ru-RU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бақылау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21112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65332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kk-KZ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Мұғалімдердің 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kk-KZ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сабақ жүргізу әдістемесін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бақылау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kk-KZ" sz="1750" kern="0" spc="-36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kk-KZ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Тәрбие процесін қадағалау.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3428762"/>
            <a:ext cx="7556421" cy="2931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34764-7F0D-7402-F572-CC87D78A4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6F85C8B-94F7-1664-AEAB-D4D0AADE7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EE893B8-BC87-268C-EE61-EA4E35762C2E}"/>
              </a:ext>
            </a:extLst>
          </p:cNvPr>
          <p:cNvSpPr/>
          <p:nvPr/>
        </p:nvSpPr>
        <p:spPr>
          <a:xfrm>
            <a:off x="793790" y="1869519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endParaRPr lang="en-US" sz="49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108850B-4E52-AC51-91A8-34DE2D28AD67}"/>
              </a:ext>
            </a:extLst>
          </p:cNvPr>
          <p:cNvSpPr/>
          <p:nvPr/>
        </p:nvSpPr>
        <p:spPr>
          <a:xfrm>
            <a:off x="793790" y="376892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50"/>
              </a:lnSpc>
              <a:buSzPct val="100000"/>
            </a:pPr>
            <a:endParaRPr lang="en-US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843A58A7-7CB5-647B-2119-563F6B5FDC9B}"/>
              </a:ext>
            </a:extLst>
          </p:cNvPr>
          <p:cNvSpPr/>
          <p:nvPr/>
        </p:nvSpPr>
        <p:spPr>
          <a:xfrm>
            <a:off x="793790" y="527137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2F9BD-FE44-2B9F-6037-FDA4CBB577DD}"/>
              </a:ext>
            </a:extLst>
          </p:cNvPr>
          <p:cNvSpPr txBox="1"/>
          <p:nvPr/>
        </p:nvSpPr>
        <p:spPr>
          <a:xfrm>
            <a:off x="1997242" y="1335504"/>
            <a:ext cx="6352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/>
              <a:t>Диагностикалық жұмысты ұйымдастыру принциптері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48726E-C4C5-D666-DFD4-3A6E780C51B2}"/>
              </a:ext>
            </a:extLst>
          </p:cNvPr>
          <p:cNvSpPr txBox="1"/>
          <p:nvPr/>
        </p:nvSpPr>
        <p:spPr>
          <a:xfrm>
            <a:off x="2610854" y="2310063"/>
            <a:ext cx="5594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548640">
              <a:buFont typeface="Arial" panose="020B0604020202020204" pitchFamily="34" charset="0"/>
              <a:buChar char="•"/>
            </a:pPr>
            <a:r>
              <a:rPr lang="kk-KZ" dirty="0"/>
              <a:t>Заңдылық принципі.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kk-KZ" dirty="0"/>
              <a:t>Ғылымилық принципі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kk-KZ" dirty="0"/>
              <a:t>Этикалық принципі</a:t>
            </a:r>
          </a:p>
        </p:txBody>
      </p:sp>
    </p:spTree>
    <p:extLst>
      <p:ext uri="{BB962C8B-B14F-4D97-AF65-F5344CB8AC3E}">
        <p14:creationId xmlns:p14="http://schemas.microsoft.com/office/powerpoint/2010/main" val="384688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384</Words>
  <Application>Microsoft Office PowerPoint</Application>
  <PresentationFormat>Произвольный</PresentationFormat>
  <Paragraphs>67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Cambria Math</vt:lpstr>
      <vt:lpstr>Inter</vt:lpstr>
      <vt:lpstr>Inter Medium</vt:lpstr>
      <vt:lpstr>Times New Roman</vt:lpstr>
      <vt:lpstr>Petrona Bold</vt:lpstr>
      <vt:lpstr>Arial</vt:lpstr>
      <vt:lpstr>Office Theme</vt:lpstr>
      <vt:lpstr> ТАҚЫРЫБЫ:Диагностика саласындағы зерттеулердің негізгі бағыттары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Куаныш Молдасан</cp:lastModifiedBy>
  <cp:revision>12</cp:revision>
  <dcterms:created xsi:type="dcterms:W3CDTF">2025-04-07T11:43:42Z</dcterms:created>
  <dcterms:modified xsi:type="dcterms:W3CDTF">2026-01-16T17:36:28Z</dcterms:modified>
</cp:coreProperties>
</file>